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2" r:id="rId3"/>
    <p:sldId id="271" r:id="rId4"/>
    <p:sldId id="272" r:id="rId5"/>
    <p:sldId id="275" r:id="rId6"/>
    <p:sldId id="276" r:id="rId7"/>
    <p:sldId id="258" r:id="rId8"/>
    <p:sldId id="280" r:id="rId9"/>
    <p:sldId id="270"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23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Ορθογώνιο"/>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l-GR"/>
              <a:t>Kλικ για επεξεργασία του τίτλου</a:t>
            </a:r>
            <a:endParaRPr kumimoji="0" lang="en-US"/>
          </a:p>
        </p:txBody>
      </p:sp>
      <p:sp>
        <p:nvSpPr>
          <p:cNvPr id="3" name="2 - Υπότιτλος"/>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l-GR"/>
              <a:t>Κάντε κλικ για να επεξεργαστείτε τον υπότιτλο του υποδείγματος</a:t>
            </a:r>
            <a:endParaRPr kumimoji="0" lang="en-US"/>
          </a:p>
        </p:txBody>
      </p:sp>
      <p:sp>
        <p:nvSpPr>
          <p:cNvPr id="4" name="3 - Θέση ημερομηνίας"/>
          <p:cNvSpPr>
            <a:spLocks noGrp="1"/>
          </p:cNvSpPr>
          <p:nvPr>
            <p:ph type="dt" sz="half" idx="10"/>
          </p:nvPr>
        </p:nvSpPr>
        <p:spPr/>
        <p:txBody>
          <a:bodyPr/>
          <a:lstStyle/>
          <a:p>
            <a:fld id="{F6C0C962-1898-4F52-9DDA-9A9AE23D9E48}" type="datetimeFigureOut">
              <a:rPr lang="el-GR" smtClean="0"/>
              <a:pPr/>
              <a:t>16/12/2025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1A948A5-C41A-423F-A302-ADF0C0CF1970}" type="slidenum">
              <a:rPr lang="el-GR" smtClean="0"/>
              <a:pPr/>
              <a:t>‹#›</a:t>
            </a:fld>
            <a:endParaRPr lang="el-GR"/>
          </a:p>
        </p:txBody>
      </p:sp>
      <p:sp>
        <p:nvSpPr>
          <p:cNvPr id="10" name="9 - Ορθογώνιο"/>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F6C0C962-1898-4F52-9DDA-9A9AE23D9E48}" type="datetimeFigureOut">
              <a:rPr lang="el-GR" smtClean="0"/>
              <a:pPr/>
              <a:t>16/12/2025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1A948A5-C41A-423F-A302-ADF0C0CF197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9" name="8 - Ορθογώνιο"/>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Κατακόρυφος τίτλος"/>
          <p:cNvSpPr>
            <a:spLocks noGrp="1"/>
          </p:cNvSpPr>
          <p:nvPr>
            <p:ph type="title" orient="vert"/>
          </p:nvPr>
        </p:nvSpPr>
        <p:spPr>
          <a:xfrm>
            <a:off x="6781800" y="274640"/>
            <a:ext cx="19050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04800"/>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F6C0C962-1898-4F52-9DDA-9A9AE23D9E48}" type="datetimeFigureOut">
              <a:rPr lang="el-GR" smtClean="0"/>
              <a:pPr/>
              <a:t>16/12/2025</a:t>
            </a:fld>
            <a:endParaRPr lang="el-GR"/>
          </a:p>
        </p:txBody>
      </p:sp>
      <p:sp>
        <p:nvSpPr>
          <p:cNvPr id="5" name="4 - Θέση υποσέλιδου"/>
          <p:cNvSpPr>
            <a:spLocks noGrp="1"/>
          </p:cNvSpPr>
          <p:nvPr>
            <p:ph type="ftr" sz="quarter" idx="11"/>
          </p:nvPr>
        </p:nvSpPr>
        <p:spPr>
          <a:xfrm>
            <a:off x="2640597" y="6377459"/>
            <a:ext cx="3836404" cy="365125"/>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A1A948A5-C41A-423F-A302-ADF0C0CF197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55448"/>
            <a:ext cx="8229600" cy="1252728"/>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F6C0C962-1898-4F52-9DDA-9A9AE23D9E48}" type="datetimeFigureOut">
              <a:rPr lang="el-GR" smtClean="0"/>
              <a:pPr/>
              <a:t>16/12/2025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1A948A5-C41A-423F-A302-ADF0C0CF197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9" name="8 - Ορθογώνιο"/>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6C0C962-1898-4F52-9DDA-9A9AE23D9E48}" type="datetimeFigureOut">
              <a:rPr lang="el-GR" smtClean="0"/>
              <a:pPr/>
              <a:t>16/12/2025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1A948A5-C41A-423F-A302-ADF0C0CF197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F6C0C962-1898-4F52-9DDA-9A9AE23D9E48}" type="datetimeFigureOut">
              <a:rPr lang="el-GR" smtClean="0"/>
              <a:pPr/>
              <a:t>16/12/2025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1A948A5-C41A-423F-A302-ADF0C0CF197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κειμένου"/>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F6C0C962-1898-4F52-9DDA-9A9AE23D9E48}" type="datetimeFigureOut">
              <a:rPr lang="el-GR" smtClean="0"/>
              <a:pPr/>
              <a:t>16/12/2025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1A948A5-C41A-423F-A302-ADF0C0CF197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F6C0C962-1898-4F52-9DDA-9A9AE23D9E48}" type="datetimeFigureOut">
              <a:rPr lang="el-GR" smtClean="0"/>
              <a:pPr/>
              <a:t>16/12/2025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1A948A5-C41A-423F-A302-ADF0C0CF197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6C0C962-1898-4F52-9DDA-9A9AE23D9E48}" type="datetimeFigureOut">
              <a:rPr lang="el-GR" smtClean="0"/>
              <a:pPr/>
              <a:t>16/12/2025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1A948A5-C41A-423F-A302-ADF0C0CF197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κειμένου"/>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6C0C962-1898-4F52-9DDA-9A9AE23D9E48}" type="datetimeFigureOut">
              <a:rPr lang="el-GR" smtClean="0"/>
              <a:pPr/>
              <a:t>16/12/2025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1A948A5-C41A-423F-A302-ADF0C0CF1970}" type="slidenum">
              <a:rPr lang="el-GR" smtClean="0"/>
              <a:pPr/>
              <a:t>‹#›</a:t>
            </a:fld>
            <a:endParaRPr lang="el-GR"/>
          </a:p>
        </p:txBody>
      </p:sp>
      <p:sp>
        <p:nvSpPr>
          <p:cNvPr id="12" name="11 - Ορθογώνιο"/>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a:xfrm>
            <a:off x="164592" y="1170432"/>
            <a:ext cx="2523744" cy="201168"/>
          </a:xfrm>
        </p:spPr>
        <p:txBody>
          <a:bodyPr/>
          <a:lstStyle/>
          <a:p>
            <a:fld id="{F6C0C962-1898-4F52-9DDA-9A9AE23D9E48}" type="datetimeFigureOut">
              <a:rPr lang="el-GR" smtClean="0"/>
              <a:pPr/>
              <a:t>16/12/2025</a:t>
            </a:fld>
            <a:endParaRPr lang="el-GR"/>
          </a:p>
        </p:txBody>
      </p:sp>
      <p:sp>
        <p:nvSpPr>
          <p:cNvPr id="11" name="10 - Ορθογώνιο"/>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υποσέλιδου"/>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l-GR"/>
          </a:p>
        </p:txBody>
      </p:sp>
      <p:sp>
        <p:nvSpPr>
          <p:cNvPr id="7" name="6 - Θέση αριθμού διαφάνειας"/>
          <p:cNvSpPr>
            <a:spLocks noGrp="1"/>
          </p:cNvSpPr>
          <p:nvPr>
            <p:ph type="sldNum" sz="quarter" idx="12"/>
          </p:nvPr>
        </p:nvSpPr>
        <p:spPr>
          <a:xfrm>
            <a:off x="8339328" y="1170432"/>
            <a:ext cx="733864" cy="201168"/>
          </a:xfrm>
        </p:spPr>
        <p:txBody>
          <a:bodyPr/>
          <a:lstStyle/>
          <a:p>
            <a:fld id="{A1A948A5-C41A-423F-A302-ADF0C0CF1970}"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 Ορθογώνιο"/>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6 - Ορθογώνιο"/>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Θέση τίτλου"/>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4" name="3 - Θέση ημερομηνίας"/>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6C0C962-1898-4F52-9DDA-9A9AE23D9E48}" type="datetimeFigureOut">
              <a:rPr lang="el-GR" smtClean="0"/>
              <a:pPr/>
              <a:t>16/12/2025</a:t>
            </a:fld>
            <a:endParaRPr lang="el-GR"/>
          </a:p>
        </p:txBody>
      </p:sp>
      <p:sp>
        <p:nvSpPr>
          <p:cNvPr id="5" name="4 - Θέση υποσέλιδου"/>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l-GR"/>
          </a:p>
        </p:txBody>
      </p:sp>
      <p:sp>
        <p:nvSpPr>
          <p:cNvPr id="6" name="5 - Θέση αριθμού διαφάνειας"/>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A1A948A5-C41A-423F-A302-ADF0C0CF197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39552" y="980728"/>
            <a:ext cx="8077200" cy="2592288"/>
          </a:xfrm>
        </p:spPr>
        <p:txBody>
          <a:bodyPr>
            <a:normAutofit/>
          </a:bodyPr>
          <a:lstStyle/>
          <a:p>
            <a:pPr algn="ctr"/>
            <a:r>
              <a:rPr lang="el-GR" dirty="0" smtClean="0">
                <a:latin typeface="Book Antiqua" panose="02040602050305030304" pitchFamily="18" charset="0"/>
              </a:rPr>
              <a:t>Γονείς &amp; Παιδιά: από την ενοχή και το βάρος στην κατανόηση και στα όρια</a:t>
            </a:r>
            <a:endParaRPr lang="el-GR" dirty="0">
              <a:latin typeface="Book Antiqua" panose="02040602050305030304" pitchFamily="18" charset="0"/>
            </a:endParaRPr>
          </a:p>
        </p:txBody>
      </p:sp>
      <p:sp>
        <p:nvSpPr>
          <p:cNvPr id="5" name="4 - TextBox"/>
          <p:cNvSpPr txBox="1"/>
          <p:nvPr/>
        </p:nvSpPr>
        <p:spPr>
          <a:xfrm>
            <a:off x="3239344" y="5661248"/>
            <a:ext cx="5904656" cy="923330"/>
          </a:xfrm>
          <a:prstGeom prst="rect">
            <a:avLst/>
          </a:prstGeom>
          <a:noFill/>
        </p:spPr>
        <p:txBody>
          <a:bodyPr wrap="square" rtlCol="0">
            <a:spAutoFit/>
          </a:bodyPr>
          <a:lstStyle/>
          <a:p>
            <a:pPr algn="r"/>
            <a:r>
              <a:rPr lang="el-GR" dirty="0" err="1" smtClean="0">
                <a:latin typeface="Book Antiqua" panose="02040602050305030304" pitchFamily="18" charset="0"/>
              </a:rPr>
              <a:t>Αρνιακός</a:t>
            </a:r>
            <a:r>
              <a:rPr lang="el-GR" dirty="0" smtClean="0">
                <a:latin typeface="Book Antiqua" panose="02040602050305030304" pitchFamily="18" charset="0"/>
              </a:rPr>
              <a:t> Αναστάσιος</a:t>
            </a:r>
            <a:r>
              <a:rPr lang="en-US" dirty="0" smtClean="0">
                <a:latin typeface="Book Antiqua" panose="02040602050305030304" pitchFamily="18" charset="0"/>
              </a:rPr>
              <a:t> </a:t>
            </a:r>
            <a:r>
              <a:rPr lang="en-US" dirty="0" err="1" smtClean="0">
                <a:latin typeface="Book Antiqua" panose="02040602050305030304" pitchFamily="18" charset="0"/>
              </a:rPr>
              <a:t>MSc</a:t>
            </a:r>
            <a:r>
              <a:rPr lang="el-GR" dirty="0" smtClean="0">
                <a:latin typeface="Book Antiqua" panose="02040602050305030304" pitchFamily="18" charset="0"/>
              </a:rPr>
              <a:t>, </a:t>
            </a:r>
            <a:r>
              <a:rPr lang="el-GR" dirty="0" err="1" smtClean="0">
                <a:latin typeface="Book Antiqua" panose="02040602050305030304" pitchFamily="18" charset="0"/>
              </a:rPr>
              <a:t>Κοιν</a:t>
            </a:r>
            <a:r>
              <a:rPr lang="el-GR" dirty="0" smtClean="0">
                <a:latin typeface="Book Antiqua" panose="02040602050305030304" pitchFamily="18" charset="0"/>
              </a:rPr>
              <a:t>. Λειτουργός </a:t>
            </a:r>
            <a:endParaRPr lang="en-US" dirty="0" smtClean="0">
              <a:latin typeface="Book Antiqua" panose="02040602050305030304" pitchFamily="18" charset="0"/>
            </a:endParaRPr>
          </a:p>
          <a:p>
            <a:pPr algn="r"/>
            <a:r>
              <a:rPr lang="el-GR" dirty="0" err="1" smtClean="0">
                <a:latin typeface="Book Antiqua" panose="02040602050305030304" pitchFamily="18" charset="0"/>
              </a:rPr>
              <a:t>Κοτσή</a:t>
            </a:r>
            <a:r>
              <a:rPr lang="el-GR" dirty="0" smtClean="0">
                <a:latin typeface="Book Antiqua" panose="02040602050305030304" pitchFamily="18" charset="0"/>
              </a:rPr>
              <a:t> Κωνσταντίνα</a:t>
            </a:r>
            <a:r>
              <a:rPr lang="en-US" dirty="0" smtClean="0">
                <a:latin typeface="Book Antiqua" panose="02040602050305030304" pitchFamily="18" charset="0"/>
              </a:rPr>
              <a:t> </a:t>
            </a:r>
            <a:r>
              <a:rPr lang="en-US" dirty="0" err="1" smtClean="0">
                <a:latin typeface="Book Antiqua" panose="02040602050305030304" pitchFamily="18" charset="0"/>
              </a:rPr>
              <a:t>MSc</a:t>
            </a:r>
            <a:r>
              <a:rPr lang="el-GR" dirty="0" smtClean="0">
                <a:latin typeface="Book Antiqua" panose="02040602050305030304" pitchFamily="18" charset="0"/>
              </a:rPr>
              <a:t>, </a:t>
            </a:r>
            <a:r>
              <a:rPr lang="el-GR" dirty="0">
                <a:latin typeface="Book Antiqua" panose="02040602050305030304" pitchFamily="18" charset="0"/>
              </a:rPr>
              <a:t>Ψυχολόγος – </a:t>
            </a:r>
            <a:r>
              <a:rPr lang="el-GR" dirty="0" smtClean="0">
                <a:latin typeface="Book Antiqua" panose="02040602050305030304" pitchFamily="18" charset="0"/>
              </a:rPr>
              <a:t>Σύμβουλος </a:t>
            </a:r>
            <a:endParaRPr lang="en-US" dirty="0" smtClean="0">
              <a:latin typeface="Book Antiqua" panose="02040602050305030304" pitchFamily="18" charset="0"/>
            </a:endParaRPr>
          </a:p>
          <a:p>
            <a:pPr algn="r"/>
            <a:r>
              <a:rPr lang="el-GR" dirty="0" err="1" smtClean="0">
                <a:latin typeface="Book Antiqua" panose="02040602050305030304" pitchFamily="18" charset="0"/>
              </a:rPr>
              <a:t>Στεφοπούλου</a:t>
            </a:r>
            <a:r>
              <a:rPr lang="el-GR" dirty="0" smtClean="0">
                <a:latin typeface="Book Antiqua" panose="02040602050305030304" pitchFamily="18" charset="0"/>
              </a:rPr>
              <a:t> Μαρία </a:t>
            </a:r>
            <a:r>
              <a:rPr lang="el-GR" dirty="0" err="1" smtClean="0">
                <a:latin typeface="Book Antiqua" panose="02040602050305030304" pitchFamily="18" charset="0"/>
              </a:rPr>
              <a:t>Κορίνα</a:t>
            </a:r>
            <a:r>
              <a:rPr lang="en-US" dirty="0" smtClean="0">
                <a:latin typeface="Book Antiqua" panose="02040602050305030304" pitchFamily="18" charset="0"/>
              </a:rPr>
              <a:t> </a:t>
            </a:r>
            <a:r>
              <a:rPr lang="en-US" dirty="0" err="1" smtClean="0">
                <a:latin typeface="Book Antiqua" panose="02040602050305030304" pitchFamily="18" charset="0"/>
              </a:rPr>
              <a:t>MSc</a:t>
            </a:r>
            <a:r>
              <a:rPr lang="el-GR" dirty="0" smtClean="0">
                <a:latin typeface="Book Antiqua" panose="02040602050305030304" pitchFamily="18" charset="0"/>
              </a:rPr>
              <a:t>, </a:t>
            </a:r>
            <a:r>
              <a:rPr lang="el-GR" dirty="0" err="1" smtClean="0">
                <a:latin typeface="Book Antiqua" panose="02040602050305030304" pitchFamily="18" charset="0"/>
              </a:rPr>
              <a:t>Λογοθεραπεύτρια</a:t>
            </a:r>
            <a:r>
              <a:rPr lang="el-GR" dirty="0" smtClean="0">
                <a:latin typeface="Book Antiqua" panose="02040602050305030304" pitchFamily="18" charset="0"/>
              </a:rPr>
              <a:t> </a:t>
            </a:r>
            <a:endParaRPr lang="el-GR" dirty="0">
              <a:latin typeface="Book Antiqua" panose="02040602050305030304" pitchFamily="18" charset="0"/>
            </a:endParaRPr>
          </a:p>
        </p:txBody>
      </p:sp>
      <p:pic>
        <p:nvPicPr>
          <p:cNvPr id="14338" name="Picture 2" descr="Γονείς και Παιδιά: Οι &quot;Κανόνες&quot; για μια Υγιή Σχέση - Άννα Χούρλια -  Λογοθεραπεία Λάρισα"/>
          <p:cNvPicPr>
            <a:picLocks noChangeAspect="1" noChangeArrowheads="1"/>
          </p:cNvPicPr>
          <p:nvPr/>
        </p:nvPicPr>
        <p:blipFill>
          <a:blip r:embed="rId2" cstate="print"/>
          <a:srcRect/>
          <a:stretch>
            <a:fillRect/>
          </a:stretch>
        </p:blipFill>
        <p:spPr bwMode="auto">
          <a:xfrm>
            <a:off x="2843808" y="3501008"/>
            <a:ext cx="3435921" cy="121898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Έφηβεια, σχέση γονέων και εφήβων |"/>
          <p:cNvPicPr>
            <a:picLocks noChangeAspect="1" noChangeArrowheads="1"/>
          </p:cNvPicPr>
          <p:nvPr/>
        </p:nvPicPr>
        <p:blipFill>
          <a:blip r:embed="rId2" cstate="print"/>
          <a:srcRect/>
          <a:stretch>
            <a:fillRect/>
          </a:stretch>
        </p:blipFill>
        <p:spPr bwMode="auto">
          <a:xfrm>
            <a:off x="6457950" y="4962524"/>
            <a:ext cx="2686050" cy="1895476"/>
          </a:xfrm>
          <a:prstGeom prst="rect">
            <a:avLst/>
          </a:prstGeom>
          <a:noFill/>
        </p:spPr>
      </p:pic>
      <p:sp>
        <p:nvSpPr>
          <p:cNvPr id="2" name="Τίτλος 1">
            <a:extLst>
              <a:ext uri="{FF2B5EF4-FFF2-40B4-BE49-F238E27FC236}">
                <a16:creationId xmlns:a16="http://schemas.microsoft.com/office/drawing/2014/main" xmlns="" id="{AACEBE4E-C8F6-41FA-A536-7E96FFEBE4F7}"/>
              </a:ext>
            </a:extLst>
          </p:cNvPr>
          <p:cNvSpPr>
            <a:spLocks noGrp="1"/>
          </p:cNvSpPr>
          <p:nvPr>
            <p:ph type="title"/>
          </p:nvPr>
        </p:nvSpPr>
        <p:spPr/>
        <p:txBody>
          <a:bodyPr/>
          <a:lstStyle/>
          <a:p>
            <a:pPr algn="ctr"/>
            <a:r>
              <a:rPr lang="el-GR" dirty="0">
                <a:latin typeface="Constantia" panose="02030602050306030303" pitchFamily="18" charset="0"/>
              </a:rPr>
              <a:t>ΟΡΙΑ…</a:t>
            </a:r>
          </a:p>
        </p:txBody>
      </p:sp>
      <p:sp>
        <p:nvSpPr>
          <p:cNvPr id="3" name="Θέση περιεχομένου 2">
            <a:extLst>
              <a:ext uri="{FF2B5EF4-FFF2-40B4-BE49-F238E27FC236}">
                <a16:creationId xmlns:a16="http://schemas.microsoft.com/office/drawing/2014/main" xmlns="" id="{3C32B430-E60E-4826-8851-07C10682FB5A}"/>
              </a:ext>
            </a:extLst>
          </p:cNvPr>
          <p:cNvSpPr>
            <a:spLocks noGrp="1"/>
          </p:cNvSpPr>
          <p:nvPr>
            <p:ph idx="1"/>
          </p:nvPr>
        </p:nvSpPr>
        <p:spPr/>
        <p:txBody>
          <a:bodyPr>
            <a:normAutofit/>
          </a:bodyPr>
          <a:lstStyle/>
          <a:p>
            <a:pPr marL="118872" indent="0">
              <a:buNone/>
            </a:pPr>
            <a:r>
              <a:rPr lang="el-GR" b="1" dirty="0">
                <a:latin typeface="Constantia" panose="02030602050306030303" pitchFamily="18" charset="0"/>
              </a:rPr>
              <a:t>Όρια είναι</a:t>
            </a:r>
            <a:r>
              <a:rPr lang="el-GR" dirty="0">
                <a:latin typeface="Constantia" panose="02030602050306030303" pitchFamily="18" charset="0"/>
              </a:rPr>
              <a:t> ο σεβασμός, η ελευθερία, η ισορροπία, η ανάληψη προσωπικής ευθύνης, η αυτοπεποίθηση, η αγάπη, η προστασία, η ανάγκη, η επιθυμία, η αλληλοκατανόηση. </a:t>
            </a:r>
            <a:endParaRPr lang="en-US" dirty="0">
              <a:latin typeface="Constantia" panose="02030602050306030303" pitchFamily="18" charset="0"/>
            </a:endParaRPr>
          </a:p>
          <a:p>
            <a:pPr marL="118872" indent="0">
              <a:buNone/>
            </a:pPr>
            <a:endParaRPr lang="en-US" dirty="0">
              <a:latin typeface="Constantia" panose="02030602050306030303" pitchFamily="18" charset="0"/>
            </a:endParaRPr>
          </a:p>
          <a:p>
            <a:pPr marL="118872" indent="0">
              <a:buNone/>
            </a:pPr>
            <a:r>
              <a:rPr lang="el-GR" dirty="0">
                <a:latin typeface="Constantia" panose="02030602050306030303" pitchFamily="18" charset="0"/>
              </a:rPr>
              <a:t>Από την άλλη </a:t>
            </a:r>
            <a:r>
              <a:rPr lang="el-GR" b="1" dirty="0">
                <a:latin typeface="Constantia" panose="02030602050306030303" pitchFamily="18" charset="0"/>
              </a:rPr>
              <a:t>όρια</a:t>
            </a:r>
            <a:r>
              <a:rPr lang="el-GR" dirty="0">
                <a:latin typeface="Constantia" panose="02030602050306030303" pitchFamily="18" charset="0"/>
              </a:rPr>
              <a:t> </a:t>
            </a:r>
            <a:r>
              <a:rPr lang="el-GR" b="1" dirty="0">
                <a:latin typeface="Constantia" panose="02030602050306030303" pitchFamily="18" charset="0"/>
              </a:rPr>
              <a:t>ΔΕΝ</a:t>
            </a:r>
            <a:r>
              <a:rPr lang="el-GR" dirty="0">
                <a:latin typeface="Constantia" panose="02030602050306030303" pitchFamily="18" charset="0"/>
              </a:rPr>
              <a:t> είναι η αυστηρότητα, ο περιορισμός, η τιμωρία, η ακαμψία, η απειλή, η ανυποχώρητη γραμμή. </a:t>
            </a:r>
          </a:p>
        </p:txBody>
      </p:sp>
    </p:spTree>
    <p:extLst>
      <p:ext uri="{BB962C8B-B14F-4D97-AF65-F5344CB8AC3E}">
        <p14:creationId xmlns:p14="http://schemas.microsoft.com/office/powerpoint/2010/main" val="3498962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xmlns="" id="{335046F1-291B-40CF-B924-8E494580D3CA}"/>
              </a:ext>
            </a:extLst>
          </p:cNvPr>
          <p:cNvSpPr/>
          <p:nvPr/>
        </p:nvSpPr>
        <p:spPr>
          <a:xfrm>
            <a:off x="827584" y="2924944"/>
            <a:ext cx="7488832" cy="2677656"/>
          </a:xfrm>
          <a:prstGeom prst="rect">
            <a:avLst/>
          </a:prstGeom>
        </p:spPr>
        <p:txBody>
          <a:bodyPr wrap="square">
            <a:spAutoFit/>
          </a:bodyPr>
          <a:lstStyle/>
          <a:p>
            <a:pPr algn="ctr"/>
            <a:endParaRPr lang="el-GR" sz="2800" dirty="0" smtClean="0">
              <a:latin typeface="Constantia" panose="02030602050306030303" pitchFamily="18" charset="0"/>
            </a:endParaRPr>
          </a:p>
          <a:p>
            <a:pPr algn="ctr"/>
            <a:r>
              <a:rPr lang="el-GR" sz="2800" dirty="0" smtClean="0">
                <a:latin typeface="Constantia" panose="02030602050306030303" pitchFamily="18" charset="0"/>
              </a:rPr>
              <a:t>Για </a:t>
            </a:r>
            <a:r>
              <a:rPr lang="el-GR" sz="2800" dirty="0">
                <a:latin typeface="Constantia" panose="02030602050306030303" pitchFamily="18" charset="0"/>
              </a:rPr>
              <a:t>να μπορέσουμε να θέσουμε όρια στα παιδιά, </a:t>
            </a:r>
            <a:r>
              <a:rPr lang="el-GR" sz="2800" b="1" dirty="0">
                <a:solidFill>
                  <a:srgbClr val="C00000"/>
                </a:solidFill>
                <a:latin typeface="Constantia" panose="02030602050306030303" pitchFamily="18" charset="0"/>
              </a:rPr>
              <a:t>πρέπει εμείς οι ίδιοι </a:t>
            </a:r>
          </a:p>
          <a:p>
            <a:pPr algn="ctr"/>
            <a:r>
              <a:rPr lang="el-GR" sz="2800" dirty="0">
                <a:latin typeface="Constantia" panose="02030602050306030303" pitchFamily="18" charset="0"/>
              </a:rPr>
              <a:t>να ακολουθούμε κάποιους κανόνες και </a:t>
            </a:r>
          </a:p>
          <a:p>
            <a:pPr algn="ctr"/>
            <a:r>
              <a:rPr lang="el-GR" sz="2800" dirty="0">
                <a:latin typeface="Constantia" panose="02030602050306030303" pitchFamily="18" charset="0"/>
              </a:rPr>
              <a:t>να μην παρεκκλίνουμε από αυτούς, </a:t>
            </a:r>
          </a:p>
          <a:p>
            <a:pPr algn="ctr"/>
            <a:r>
              <a:rPr lang="el-GR" sz="2800" dirty="0">
                <a:latin typeface="Constantia" panose="02030602050306030303" pitchFamily="18" charset="0"/>
              </a:rPr>
              <a:t>όταν τα πράγματα ζορίζουν.</a:t>
            </a:r>
          </a:p>
        </p:txBody>
      </p:sp>
      <p:sp>
        <p:nvSpPr>
          <p:cNvPr id="4" name="Τίτλος 1">
            <a:extLst>
              <a:ext uri="{FF2B5EF4-FFF2-40B4-BE49-F238E27FC236}">
                <a16:creationId xmlns:a16="http://schemas.microsoft.com/office/drawing/2014/main" xmlns="" id="{AACEBE4E-C8F6-41FA-A536-7E96FFEBE4F7}"/>
              </a:ext>
            </a:extLst>
          </p:cNvPr>
          <p:cNvSpPr>
            <a:spLocks noGrp="1"/>
          </p:cNvSpPr>
          <p:nvPr>
            <p:ph type="title"/>
          </p:nvPr>
        </p:nvSpPr>
        <p:spPr>
          <a:xfrm>
            <a:off x="457200" y="155448"/>
            <a:ext cx="8229600" cy="1252728"/>
          </a:xfrm>
        </p:spPr>
        <p:txBody>
          <a:bodyPr>
            <a:normAutofit/>
          </a:bodyPr>
          <a:lstStyle/>
          <a:p>
            <a:pPr algn="ctr"/>
            <a:r>
              <a:rPr lang="el-GR" dirty="0" smtClean="0">
                <a:latin typeface="Constantia" panose="02030602050306030303" pitchFamily="18" charset="0"/>
              </a:rPr>
              <a:t>Τα όρια λοιπόν…</a:t>
            </a:r>
            <a:endParaRPr lang="el-GR" dirty="0">
              <a:latin typeface="Constantia" panose="02030602050306030303" pitchFamily="18" charset="0"/>
            </a:endParaRPr>
          </a:p>
        </p:txBody>
      </p:sp>
      <p:sp>
        <p:nvSpPr>
          <p:cNvPr id="5" name="4 - Ορθογώνιο"/>
          <p:cNvSpPr/>
          <p:nvPr/>
        </p:nvSpPr>
        <p:spPr>
          <a:xfrm>
            <a:off x="1187624" y="1988840"/>
            <a:ext cx="6768752" cy="1077218"/>
          </a:xfrm>
          <a:prstGeom prst="rect">
            <a:avLst/>
          </a:prstGeom>
        </p:spPr>
        <p:txBody>
          <a:bodyPr wrap="square">
            <a:spAutoFit/>
          </a:bodyPr>
          <a:lstStyle/>
          <a:p>
            <a:pPr algn="ctr"/>
            <a:r>
              <a:rPr lang="el-GR" sz="3200" b="1" dirty="0" smtClean="0">
                <a:solidFill>
                  <a:srgbClr val="C00000"/>
                </a:solidFill>
                <a:latin typeface="Constantia" panose="02030602050306030303" pitchFamily="18" charset="0"/>
              </a:rPr>
              <a:t>ΔΕΝ είναι βάρος, </a:t>
            </a:r>
          </a:p>
          <a:p>
            <a:pPr algn="ctr"/>
            <a:r>
              <a:rPr lang="el-GR" sz="3200" b="1" dirty="0" smtClean="0">
                <a:solidFill>
                  <a:srgbClr val="C00000"/>
                </a:solidFill>
                <a:latin typeface="Constantia" panose="02030602050306030303" pitchFamily="18" charset="0"/>
              </a:rPr>
              <a:t>ΔΕΝ είναι ενοχή για τον γονέα</a:t>
            </a:r>
            <a:endParaRPr lang="el-GR" sz="3200" b="1" dirty="0">
              <a:solidFill>
                <a:srgbClr val="C00000"/>
              </a:solidFill>
            </a:endParaRPr>
          </a:p>
        </p:txBody>
      </p:sp>
      <p:sp>
        <p:nvSpPr>
          <p:cNvPr id="6" name="5 - Καμπύλη ταινία προς τα επάνω"/>
          <p:cNvSpPr/>
          <p:nvPr/>
        </p:nvSpPr>
        <p:spPr>
          <a:xfrm>
            <a:off x="2915816" y="5877272"/>
            <a:ext cx="3528392" cy="720080"/>
          </a:xfrm>
          <a:prstGeom prst="ellipseRibbon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471126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a:latin typeface="Constantia" panose="02030602050306030303" pitchFamily="18" charset="0"/>
              </a:rPr>
              <a:t>ΓΙΑΤΙ ΧΡΕΙΑΖΟΝΤΑΙ</a:t>
            </a:r>
          </a:p>
        </p:txBody>
      </p:sp>
      <p:sp>
        <p:nvSpPr>
          <p:cNvPr id="3" name="Ορθογώνιο 2">
            <a:extLst>
              <a:ext uri="{FF2B5EF4-FFF2-40B4-BE49-F238E27FC236}">
                <a16:creationId xmlns:a16="http://schemas.microsoft.com/office/drawing/2014/main" xmlns="" id="{FA7AB3DF-4714-4652-AC18-D260F1A3ADD7}"/>
              </a:ext>
            </a:extLst>
          </p:cNvPr>
          <p:cNvSpPr/>
          <p:nvPr/>
        </p:nvSpPr>
        <p:spPr>
          <a:xfrm>
            <a:off x="431236" y="1628800"/>
            <a:ext cx="8229600" cy="5262979"/>
          </a:xfrm>
          <a:prstGeom prst="rect">
            <a:avLst/>
          </a:prstGeom>
        </p:spPr>
        <p:txBody>
          <a:bodyPr wrap="square">
            <a:spAutoFit/>
          </a:bodyPr>
          <a:lstStyle/>
          <a:p>
            <a:pPr>
              <a:buFont typeface="Arial" pitchFamily="34" charset="0"/>
              <a:buChar char="•"/>
            </a:pPr>
            <a:r>
              <a:rPr lang="el-GR" sz="2400" dirty="0">
                <a:latin typeface="Constantia" panose="02030602050306030303" pitchFamily="18" charset="0"/>
              </a:rPr>
              <a:t>Τα όρια είναι απαραίτητα για να νιώθει ένα παιδί </a:t>
            </a:r>
            <a:r>
              <a:rPr lang="el-GR" sz="2400" b="1" dirty="0">
                <a:solidFill>
                  <a:srgbClr val="C00000"/>
                </a:solidFill>
                <a:latin typeface="Constantia" panose="02030602050306030303" pitchFamily="18" charset="0"/>
              </a:rPr>
              <a:t>ασφάλεια</a:t>
            </a:r>
            <a:r>
              <a:rPr lang="el-GR" sz="2400" dirty="0">
                <a:latin typeface="Constantia" panose="02030602050306030303" pitchFamily="18" charset="0"/>
              </a:rPr>
              <a:t>, </a:t>
            </a:r>
            <a:r>
              <a:rPr lang="el-GR" sz="2400" b="1" dirty="0">
                <a:solidFill>
                  <a:srgbClr val="C00000"/>
                </a:solidFill>
                <a:latin typeface="Constantia" panose="02030602050306030303" pitchFamily="18" charset="0"/>
              </a:rPr>
              <a:t>σταθερότητα και προστασία </a:t>
            </a:r>
            <a:r>
              <a:rPr lang="el-GR" sz="2400" dirty="0">
                <a:latin typeface="Constantia" panose="02030602050306030303" pitchFamily="18" charset="0"/>
              </a:rPr>
              <a:t>από τους γονείς και το περιβάλλον του.  Μαθαίνει τι είναι ασφαλές και αποδεκτό για το ίδιο και τους άλλους, ενώ διδάσκεται έτσι και την αποδοχή κανόνων και ορίων.  Αυτό θα το βοηθήσει ως ενήλικα να προσαρμοστεί στην κοινωνία, να μάθει να βάζει τα δικά του όρια στους άλλους, να διεκδικεί τα δικαιώματα του, ενώ παράλληλα να σέβεται τα δικαιώματα και τα όρια των άλλων (π.χ. τους νόμους αλλά και τα όρια στις διαπροσωπικές σχέσεις). </a:t>
            </a:r>
            <a:endParaRPr lang="el-GR" sz="2400" dirty="0" smtClean="0">
              <a:latin typeface="Constantia" panose="02030602050306030303" pitchFamily="18" charset="0"/>
            </a:endParaRPr>
          </a:p>
          <a:p>
            <a:pPr>
              <a:buFont typeface="Arial" pitchFamily="34" charset="0"/>
              <a:buChar char="•"/>
            </a:pPr>
            <a:r>
              <a:rPr lang="el-GR" sz="2400" dirty="0" smtClean="0">
                <a:latin typeface="Constantia" panose="02030602050306030303" pitchFamily="18" charset="0"/>
              </a:rPr>
              <a:t>Ένα </a:t>
            </a:r>
            <a:r>
              <a:rPr lang="el-GR" sz="2400" dirty="0">
                <a:latin typeface="Constantia" panose="02030602050306030303" pitchFamily="18" charset="0"/>
              </a:rPr>
              <a:t>παιδί που οριοθετείται μαθαίνει επίσης τον </a:t>
            </a:r>
            <a:r>
              <a:rPr lang="el-GR" sz="2400" b="1" dirty="0">
                <a:solidFill>
                  <a:srgbClr val="C00000"/>
                </a:solidFill>
                <a:latin typeface="Constantia" panose="02030602050306030303" pitchFamily="18" charset="0"/>
              </a:rPr>
              <a:t>αυτοέλεγχο</a:t>
            </a:r>
            <a:r>
              <a:rPr lang="el-GR" sz="2400" dirty="0">
                <a:latin typeface="Constantia" panose="02030602050306030303" pitchFamily="18" charset="0"/>
              </a:rPr>
              <a:t>, να οριοθετεί δηλαδή μετά και το ίδιο τον εαυτό του και να μην παρασύρεται από τις παρορμήσεις του (επιθετικές, σεξουαλικές, αυτοκαταστροφικές ή άλλες).</a:t>
            </a:r>
          </a:p>
        </p:txBody>
      </p:sp>
    </p:spTree>
    <p:extLst>
      <p:ext uri="{BB962C8B-B14F-4D97-AF65-F5344CB8AC3E}">
        <p14:creationId xmlns:p14="http://schemas.microsoft.com/office/powerpoint/2010/main" val="39611569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1A419D7-5865-4789-8819-5B052EDE61DB}"/>
              </a:ext>
            </a:extLst>
          </p:cNvPr>
          <p:cNvSpPr>
            <a:spLocks noGrp="1"/>
          </p:cNvSpPr>
          <p:nvPr>
            <p:ph type="title"/>
          </p:nvPr>
        </p:nvSpPr>
        <p:spPr/>
        <p:txBody>
          <a:bodyPr/>
          <a:lstStyle/>
          <a:p>
            <a:pPr algn="ctr"/>
            <a:r>
              <a:rPr lang="el-GR" sz="4800" dirty="0">
                <a:latin typeface="Constantia" panose="02030602050306030303" pitchFamily="18" charset="0"/>
              </a:rPr>
              <a:t>ΠΩΣ ΒΟΗΘΑΜΕ ΤΑ ΠΑΙΔΙΑ</a:t>
            </a:r>
            <a:endParaRPr lang="el-GR" dirty="0">
              <a:latin typeface="Constantia" panose="02030602050306030303" pitchFamily="18" charset="0"/>
            </a:endParaRPr>
          </a:p>
        </p:txBody>
      </p:sp>
      <p:sp>
        <p:nvSpPr>
          <p:cNvPr id="3" name="Θέση περιεχομένου 2">
            <a:extLst>
              <a:ext uri="{FF2B5EF4-FFF2-40B4-BE49-F238E27FC236}">
                <a16:creationId xmlns:a16="http://schemas.microsoft.com/office/drawing/2014/main" xmlns="" id="{12526EE4-9CE0-4D9A-AB5B-B83F1B8C742F}"/>
              </a:ext>
            </a:extLst>
          </p:cNvPr>
          <p:cNvSpPr>
            <a:spLocks noGrp="1"/>
          </p:cNvSpPr>
          <p:nvPr>
            <p:ph idx="1"/>
          </p:nvPr>
        </p:nvSpPr>
        <p:spPr>
          <a:xfrm>
            <a:off x="0" y="1844824"/>
            <a:ext cx="8784976" cy="5217768"/>
          </a:xfrm>
        </p:spPr>
        <p:txBody>
          <a:bodyPr>
            <a:normAutofit fontScale="70000" lnSpcReduction="20000"/>
          </a:bodyPr>
          <a:lstStyle/>
          <a:p>
            <a:r>
              <a:rPr lang="el-GR" dirty="0">
                <a:latin typeface="Constantia" panose="02030602050306030303" pitchFamily="18" charset="0"/>
              </a:rPr>
              <a:t>Να μην αγνοούμε το πρόβλημα</a:t>
            </a:r>
          </a:p>
          <a:p>
            <a:r>
              <a:rPr lang="el-GR" dirty="0">
                <a:latin typeface="Constantia" panose="02030602050306030303" pitchFamily="18" charset="0"/>
              </a:rPr>
              <a:t>Ενθαρρύνουμε το παιδί να μας μιλήσει</a:t>
            </a:r>
          </a:p>
          <a:p>
            <a:r>
              <a:rPr lang="el-GR" dirty="0">
                <a:latin typeface="Constantia" panose="02030602050306030303" pitchFamily="18" charset="0"/>
              </a:rPr>
              <a:t>Κρατάμε την ψυχραιμία μας</a:t>
            </a:r>
          </a:p>
          <a:p>
            <a:r>
              <a:rPr lang="el-GR" dirty="0">
                <a:latin typeface="Constantia" panose="02030602050306030303" pitchFamily="18" charset="0"/>
              </a:rPr>
              <a:t>Βοηθάμε το παιδί να βρει λύσεις</a:t>
            </a:r>
          </a:p>
          <a:p>
            <a:r>
              <a:rPr lang="el-GR" dirty="0">
                <a:latin typeface="Constantia" panose="02030602050306030303" pitchFamily="18" charset="0"/>
              </a:rPr>
              <a:t>Επαινούμε το παιδί και το υποστηρίζουμε στις θετικές επιλογές του</a:t>
            </a:r>
          </a:p>
          <a:p>
            <a:r>
              <a:rPr lang="el-GR" dirty="0">
                <a:latin typeface="Constantia" panose="02030602050306030303" pitchFamily="18" charset="0"/>
              </a:rPr>
              <a:t>Δημιουργούμε ένα δίκτυο επικοινωνίας με όσους εμπλέκονται</a:t>
            </a:r>
          </a:p>
          <a:p>
            <a:pPr>
              <a:lnSpc>
                <a:spcPct val="110000"/>
              </a:lnSpc>
            </a:pPr>
            <a:r>
              <a:rPr lang="el-GR" dirty="0">
                <a:latin typeface="Constantia" panose="02030602050306030303" pitchFamily="18" charset="0"/>
              </a:rPr>
              <a:t>Ζητάμε να βρει τι προκάλεσε τη συμπεριφορά του</a:t>
            </a:r>
          </a:p>
          <a:p>
            <a:pPr>
              <a:lnSpc>
                <a:spcPct val="110000"/>
              </a:lnSpc>
            </a:pPr>
            <a:r>
              <a:rPr lang="el-GR" dirty="0">
                <a:latin typeface="Constantia" panose="02030602050306030303" pitchFamily="18" charset="0"/>
              </a:rPr>
              <a:t>Διάλογος και εύρεση πιθανών τρόπων αντιμετώπισης και αλλαγής της συμπεριφοράς του</a:t>
            </a:r>
          </a:p>
          <a:p>
            <a:pPr>
              <a:lnSpc>
                <a:spcPct val="110000"/>
              </a:lnSpc>
            </a:pPr>
            <a:r>
              <a:rPr lang="el-GR" dirty="0">
                <a:latin typeface="Constantia" panose="02030602050306030303" pitchFamily="18" charset="0"/>
              </a:rPr>
              <a:t>Μπαίνουν όρια στην </a:t>
            </a:r>
            <a:r>
              <a:rPr lang="el-GR" dirty="0" err="1" smtClean="0">
                <a:latin typeface="Constantia" panose="02030602050306030303" pitchFamily="18" charset="0"/>
              </a:rPr>
              <a:t>παρεκλίνουσα</a:t>
            </a:r>
            <a:r>
              <a:rPr lang="el-GR" dirty="0" smtClean="0">
                <a:latin typeface="Constantia" panose="02030602050306030303" pitchFamily="18" charset="0"/>
              </a:rPr>
              <a:t> </a:t>
            </a:r>
            <a:r>
              <a:rPr lang="el-GR" dirty="0">
                <a:latin typeface="Constantia" panose="02030602050306030303" pitchFamily="18" charset="0"/>
              </a:rPr>
              <a:t>συμπεριφορά και γίνεται ξεκάθαρο ότι επιβάλλεται να σταματήσει άμεσα</a:t>
            </a:r>
          </a:p>
          <a:p>
            <a:pPr>
              <a:lnSpc>
                <a:spcPct val="110000"/>
              </a:lnSpc>
            </a:pPr>
            <a:r>
              <a:rPr lang="el-GR" dirty="0">
                <a:latin typeface="Constantia" panose="02030602050306030303" pitchFamily="18" charset="0"/>
              </a:rPr>
              <a:t>Του περιγράφουμε πόσο απωθητικό φαίνεται στα μάτια των άλλων</a:t>
            </a:r>
          </a:p>
          <a:p>
            <a:pPr>
              <a:lnSpc>
                <a:spcPct val="110000"/>
              </a:lnSpc>
            </a:pPr>
            <a:r>
              <a:rPr lang="el-GR" dirty="0">
                <a:latin typeface="Constantia" panose="02030602050306030303" pitchFamily="18" charset="0"/>
              </a:rPr>
              <a:t>Εντοπίζουμε όλα τα θετικά του χαρακτηριστικά και τα ενισχύουμε</a:t>
            </a:r>
          </a:p>
          <a:p>
            <a:pPr>
              <a:lnSpc>
                <a:spcPct val="110000"/>
              </a:lnSpc>
            </a:pPr>
            <a:r>
              <a:rPr lang="el-GR" dirty="0" smtClean="0">
                <a:latin typeface="Constantia" panose="02030602050306030303" pitchFamily="18" charset="0"/>
              </a:rPr>
              <a:t>Δημιουργία </a:t>
            </a:r>
            <a:r>
              <a:rPr lang="el-GR" dirty="0">
                <a:latin typeface="Constantia" panose="02030602050306030303" pitchFamily="18" charset="0"/>
              </a:rPr>
              <a:t>σχέσης οικειότητας και εμπιστοσύνης</a:t>
            </a:r>
          </a:p>
          <a:p>
            <a:endParaRPr lang="el-GR" dirty="0">
              <a:latin typeface="Constantia" panose="02030602050306030303" pitchFamily="18" charset="0"/>
            </a:endParaRPr>
          </a:p>
          <a:p>
            <a:pPr marL="118872" indent="0">
              <a:buNone/>
            </a:pPr>
            <a:endParaRPr lang="el-GR" dirty="0">
              <a:latin typeface="Constantia" panose="02030602050306030303" pitchFamily="18" charset="0"/>
            </a:endParaRPr>
          </a:p>
        </p:txBody>
      </p:sp>
    </p:spTree>
    <p:extLst>
      <p:ext uri="{BB962C8B-B14F-4D97-AF65-F5344CB8AC3E}">
        <p14:creationId xmlns:p14="http://schemas.microsoft.com/office/powerpoint/2010/main" val="1805887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0B84A7B-6976-4645-A2C8-ACF9320B69E4}"/>
              </a:ext>
            </a:extLst>
          </p:cNvPr>
          <p:cNvSpPr>
            <a:spLocks noGrp="1"/>
          </p:cNvSpPr>
          <p:nvPr>
            <p:ph type="title"/>
          </p:nvPr>
        </p:nvSpPr>
        <p:spPr/>
        <p:txBody>
          <a:bodyPr>
            <a:normAutofit fontScale="90000"/>
          </a:bodyPr>
          <a:lstStyle/>
          <a:p>
            <a:pPr algn="ctr"/>
            <a:r>
              <a:rPr lang="el-GR" sz="4800" dirty="0">
                <a:latin typeface="Constantia" panose="02030602050306030303" pitchFamily="18" charset="0"/>
              </a:rPr>
              <a:t>ΑΠΟΤΕΛΕΣΜΑΤΙΚΗ ΕΠΙΚΟΙΝΩΝΙΑ</a:t>
            </a:r>
            <a:endParaRPr lang="el-GR" dirty="0">
              <a:latin typeface="Constantia" panose="02030602050306030303" pitchFamily="18" charset="0"/>
            </a:endParaRPr>
          </a:p>
        </p:txBody>
      </p:sp>
      <p:sp>
        <p:nvSpPr>
          <p:cNvPr id="3" name="Θέση περιεχομένου 2">
            <a:extLst>
              <a:ext uri="{FF2B5EF4-FFF2-40B4-BE49-F238E27FC236}">
                <a16:creationId xmlns:a16="http://schemas.microsoft.com/office/drawing/2014/main" xmlns="" id="{9A996ECF-B5FC-41ED-A4FA-116C3CBFA882}"/>
              </a:ext>
            </a:extLst>
          </p:cNvPr>
          <p:cNvSpPr>
            <a:spLocks noGrp="1"/>
          </p:cNvSpPr>
          <p:nvPr>
            <p:ph idx="1"/>
          </p:nvPr>
        </p:nvSpPr>
        <p:spPr>
          <a:xfrm>
            <a:off x="0" y="1772817"/>
            <a:ext cx="6300192" cy="3888432"/>
          </a:xfrm>
        </p:spPr>
        <p:txBody>
          <a:bodyPr>
            <a:normAutofit fontScale="70000" lnSpcReduction="20000"/>
          </a:bodyPr>
          <a:lstStyle/>
          <a:p>
            <a:pPr>
              <a:buFont typeface="Wingdings" pitchFamily="2" charset="2"/>
              <a:buChar char="ü"/>
            </a:pPr>
            <a:r>
              <a:rPr lang="el-GR" dirty="0">
                <a:latin typeface="Constantia" panose="02030602050306030303" pitchFamily="18" charset="0"/>
              </a:rPr>
              <a:t>Μάθετε να ακούτε προσεκτικά</a:t>
            </a:r>
          </a:p>
          <a:p>
            <a:pPr>
              <a:buFont typeface="Wingdings" pitchFamily="2" charset="2"/>
              <a:buChar char="ü"/>
            </a:pPr>
            <a:r>
              <a:rPr lang="el-GR" dirty="0">
                <a:latin typeface="Constantia" panose="02030602050306030303" pitchFamily="18" charset="0"/>
              </a:rPr>
              <a:t>Μάθετε να είστε ενεργός ακροατής</a:t>
            </a:r>
          </a:p>
          <a:p>
            <a:pPr>
              <a:buFont typeface="Wingdings" pitchFamily="2" charset="2"/>
              <a:buChar char="ü"/>
            </a:pPr>
            <a:r>
              <a:rPr lang="el-GR" dirty="0">
                <a:latin typeface="Constantia" panose="02030602050306030303" pitchFamily="18" charset="0"/>
              </a:rPr>
              <a:t>Επαναδιατυπώστε τα λεγόμενα των άλλων</a:t>
            </a:r>
          </a:p>
          <a:p>
            <a:pPr>
              <a:buFont typeface="Wingdings" pitchFamily="2" charset="2"/>
              <a:buChar char="ü"/>
            </a:pPr>
            <a:r>
              <a:rPr lang="el-GR" dirty="0">
                <a:latin typeface="Constantia" panose="02030602050306030303" pitchFamily="18" charset="0"/>
              </a:rPr>
              <a:t>Μην είστε ανυπόμονοι</a:t>
            </a:r>
          </a:p>
          <a:p>
            <a:pPr>
              <a:buFont typeface="Wingdings" pitchFamily="2" charset="2"/>
              <a:buChar char="ü"/>
            </a:pPr>
            <a:r>
              <a:rPr lang="el-GR" dirty="0">
                <a:latin typeface="Constantia" panose="02030602050306030303" pitchFamily="18" charset="0"/>
              </a:rPr>
              <a:t>Μην μιλάτε ταυτόχρονα με άλλους</a:t>
            </a:r>
          </a:p>
          <a:p>
            <a:pPr>
              <a:buFont typeface="Wingdings" pitchFamily="2" charset="2"/>
              <a:buChar char="ü"/>
            </a:pPr>
            <a:r>
              <a:rPr lang="el-GR" dirty="0">
                <a:latin typeface="Constantia" panose="02030602050306030303" pitchFamily="18" charset="0"/>
              </a:rPr>
              <a:t>Μη ρίχνετε ματιές στο κινητό / στο ρολόι / μη μιλάτε στο σταθερό ή με άλλον ταυτόχρονα</a:t>
            </a:r>
          </a:p>
          <a:p>
            <a:pPr>
              <a:buFont typeface="Wingdings" pitchFamily="2" charset="2"/>
              <a:buChar char="ü"/>
            </a:pPr>
            <a:r>
              <a:rPr lang="el-GR" dirty="0">
                <a:latin typeface="Constantia" panose="02030602050306030303" pitchFamily="18" charset="0"/>
              </a:rPr>
              <a:t>Μην είστε αρνητικοί / εξασκηθείτε στη γλώσσα του σώματος</a:t>
            </a:r>
          </a:p>
          <a:p>
            <a:pPr>
              <a:buFont typeface="Wingdings" pitchFamily="2" charset="2"/>
              <a:buChar char="ü"/>
            </a:pPr>
            <a:r>
              <a:rPr lang="el-GR" dirty="0">
                <a:latin typeface="Constantia" panose="02030602050306030303" pitchFamily="18" charset="0"/>
              </a:rPr>
              <a:t>Αναλύστε τη γλώσσα του σώματος </a:t>
            </a:r>
            <a:r>
              <a:rPr lang="el-GR" dirty="0" smtClean="0">
                <a:latin typeface="Constantia" panose="02030602050306030303" pitchFamily="18" charset="0"/>
              </a:rPr>
              <a:t>του παιδιού</a:t>
            </a:r>
            <a:endParaRPr lang="el-GR" dirty="0">
              <a:latin typeface="Constantia" panose="02030602050306030303" pitchFamily="18" charset="0"/>
            </a:endParaRPr>
          </a:p>
          <a:p>
            <a:pPr>
              <a:buFont typeface="Wingdings" pitchFamily="2" charset="2"/>
              <a:buChar char="ü"/>
            </a:pPr>
            <a:r>
              <a:rPr lang="el-GR" dirty="0">
                <a:latin typeface="Constantia" panose="02030602050306030303" pitchFamily="18" charset="0"/>
              </a:rPr>
              <a:t>Μην προσπαθείτε να λύσετε τα προβλήματα των </a:t>
            </a:r>
            <a:r>
              <a:rPr lang="el-GR" dirty="0" smtClean="0">
                <a:latin typeface="Constantia" panose="02030602050306030303" pitchFamily="18" charset="0"/>
              </a:rPr>
              <a:t>παιδιών χωρίς </a:t>
            </a:r>
            <a:r>
              <a:rPr lang="el-GR" dirty="0">
                <a:latin typeface="Constantia" panose="02030602050306030303" pitchFamily="18" charset="0"/>
              </a:rPr>
              <a:t>να συμμετέχουν </a:t>
            </a:r>
            <a:r>
              <a:rPr lang="el-GR" dirty="0" smtClean="0">
                <a:latin typeface="Constantia" panose="02030602050306030303" pitchFamily="18" charset="0"/>
              </a:rPr>
              <a:t>τα ίδια και </a:t>
            </a:r>
            <a:r>
              <a:rPr lang="el-GR" dirty="0">
                <a:latin typeface="Constantia" panose="02030602050306030303" pitchFamily="18" charset="0"/>
              </a:rPr>
              <a:t>χωρίς να σας το ζητήσουν</a:t>
            </a:r>
          </a:p>
        </p:txBody>
      </p:sp>
      <p:pic>
        <p:nvPicPr>
          <p:cNvPr id="4098" name="Picture 2" descr="Ο ρόλος των γονέων στην εφηβεία | Πηγή Παιδείας"/>
          <p:cNvPicPr>
            <a:picLocks noChangeAspect="1" noChangeArrowheads="1"/>
          </p:cNvPicPr>
          <p:nvPr/>
        </p:nvPicPr>
        <p:blipFill>
          <a:blip r:embed="rId2" cstate="print"/>
          <a:srcRect/>
          <a:stretch>
            <a:fillRect/>
          </a:stretch>
        </p:blipFill>
        <p:spPr bwMode="auto">
          <a:xfrm>
            <a:off x="6300192" y="1844824"/>
            <a:ext cx="2350655" cy="1497055"/>
          </a:xfrm>
          <a:prstGeom prst="rect">
            <a:avLst/>
          </a:prstGeom>
          <a:noFill/>
        </p:spPr>
      </p:pic>
      <p:pic>
        <p:nvPicPr>
          <p:cNvPr id="4100" name="Picture 4" descr="Εφηβεία - Έχει γυαλιά εκεί έξω (μια μαμά εξομολογείται) - HugMag"/>
          <p:cNvPicPr>
            <a:picLocks noChangeAspect="1" noChangeArrowheads="1"/>
          </p:cNvPicPr>
          <p:nvPr/>
        </p:nvPicPr>
        <p:blipFill>
          <a:blip r:embed="rId3" cstate="print"/>
          <a:srcRect/>
          <a:stretch>
            <a:fillRect/>
          </a:stretch>
        </p:blipFill>
        <p:spPr bwMode="auto">
          <a:xfrm>
            <a:off x="6588224" y="3933056"/>
            <a:ext cx="2304256" cy="1456184"/>
          </a:xfrm>
          <a:prstGeom prst="rect">
            <a:avLst/>
          </a:prstGeom>
          <a:noFill/>
        </p:spPr>
      </p:pic>
    </p:spTree>
    <p:extLst>
      <p:ext uri="{BB962C8B-B14F-4D97-AF65-F5344CB8AC3E}">
        <p14:creationId xmlns:p14="http://schemas.microsoft.com/office/powerpoint/2010/main" val="23969012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a:latin typeface="Constantia" panose="02030602050306030303" pitchFamily="18" charset="0"/>
              </a:rPr>
              <a:t>ΕΝΣΥΝΑΙΣΘΗΣΗ</a:t>
            </a:r>
          </a:p>
        </p:txBody>
      </p:sp>
      <p:sp>
        <p:nvSpPr>
          <p:cNvPr id="5" name="Ορθογώνιο 4">
            <a:extLst>
              <a:ext uri="{FF2B5EF4-FFF2-40B4-BE49-F238E27FC236}">
                <a16:creationId xmlns:a16="http://schemas.microsoft.com/office/drawing/2014/main" xmlns="" id="{A35C87C4-0FBD-4489-AA7B-C2363689E1A9}"/>
              </a:ext>
            </a:extLst>
          </p:cNvPr>
          <p:cNvSpPr/>
          <p:nvPr/>
        </p:nvSpPr>
        <p:spPr>
          <a:xfrm>
            <a:off x="1187624" y="1988840"/>
            <a:ext cx="7128792" cy="4031873"/>
          </a:xfrm>
          <a:prstGeom prst="rect">
            <a:avLst/>
          </a:prstGeom>
        </p:spPr>
        <p:txBody>
          <a:bodyPr wrap="square">
            <a:spAutoFit/>
          </a:bodyPr>
          <a:lstStyle/>
          <a:p>
            <a:r>
              <a:rPr lang="el-GR" sz="3200" dirty="0">
                <a:solidFill>
                  <a:srgbClr val="231F20"/>
                </a:solidFill>
                <a:latin typeface="Constantia" panose="02030602050306030303" pitchFamily="18" charset="0"/>
              </a:rPr>
              <a:t>«Η ικανότητα να </a:t>
            </a:r>
            <a:r>
              <a:rPr lang="el-GR" sz="3200" b="1" dirty="0">
                <a:solidFill>
                  <a:srgbClr val="C00000"/>
                </a:solidFill>
                <a:latin typeface="Constantia" panose="02030602050306030303" pitchFamily="18" charset="0"/>
              </a:rPr>
              <a:t>καταλαβαίνουμε τα αισθήματα των άλλων</a:t>
            </a:r>
            <a:r>
              <a:rPr lang="el-GR" sz="3200" dirty="0">
                <a:solidFill>
                  <a:srgbClr val="231F20"/>
                </a:solidFill>
                <a:latin typeface="Constantia" panose="02030602050306030303" pitchFamily="18" charset="0"/>
              </a:rPr>
              <a:t>, να είμαστε σε θέση </a:t>
            </a:r>
            <a:r>
              <a:rPr lang="el-GR" sz="3200" b="1" dirty="0">
                <a:solidFill>
                  <a:srgbClr val="C00000"/>
                </a:solidFill>
                <a:latin typeface="Constantia" panose="02030602050306030303" pitchFamily="18" charset="0"/>
              </a:rPr>
              <a:t>να δούμε τα πράγματα από τη δική τους οπτική γωνία </a:t>
            </a:r>
            <a:r>
              <a:rPr lang="el-GR" sz="3200" dirty="0">
                <a:solidFill>
                  <a:srgbClr val="231F20"/>
                </a:solidFill>
                <a:latin typeface="Constantia" panose="02030602050306030303" pitchFamily="18" charset="0"/>
              </a:rPr>
              <a:t>και να δείξουμε </a:t>
            </a:r>
            <a:r>
              <a:rPr lang="el-GR" sz="3200" b="1" dirty="0">
                <a:solidFill>
                  <a:srgbClr val="C00000"/>
                </a:solidFill>
                <a:latin typeface="Constantia" panose="02030602050306030303" pitchFamily="18" charset="0"/>
              </a:rPr>
              <a:t>ειλικρινές ενδιαφέρον </a:t>
            </a:r>
            <a:r>
              <a:rPr lang="el-GR" sz="3200" dirty="0">
                <a:solidFill>
                  <a:srgbClr val="231F20"/>
                </a:solidFill>
                <a:latin typeface="Constantia" panose="02030602050306030303" pitchFamily="18" charset="0"/>
              </a:rPr>
              <a:t>για τα προβλήματά τους</a:t>
            </a:r>
            <a:r>
              <a:rPr lang="el-GR" sz="3200" dirty="0" smtClean="0">
                <a:solidFill>
                  <a:srgbClr val="231F20"/>
                </a:solidFill>
                <a:latin typeface="Constantia" panose="02030602050306030303" pitchFamily="18" charset="0"/>
              </a:rPr>
              <a:t>»</a:t>
            </a:r>
          </a:p>
          <a:p>
            <a:endParaRPr lang="el-GR" sz="3200" dirty="0" smtClean="0">
              <a:solidFill>
                <a:srgbClr val="231F20"/>
              </a:solidFill>
              <a:latin typeface="Constantia" panose="02030602050306030303" pitchFamily="18" charset="0"/>
            </a:endParaRPr>
          </a:p>
          <a:p>
            <a:r>
              <a:rPr lang="el-GR" sz="3200" dirty="0" smtClean="0">
                <a:solidFill>
                  <a:srgbClr val="231F20"/>
                </a:solidFill>
                <a:latin typeface="Constantia" panose="02030602050306030303" pitchFamily="18" charset="0"/>
              </a:rPr>
              <a:t>«Σου βάζω </a:t>
            </a:r>
            <a:r>
              <a:rPr lang="el-GR" sz="3200" b="1" dirty="0" smtClean="0">
                <a:solidFill>
                  <a:srgbClr val="C00000"/>
                </a:solidFill>
                <a:latin typeface="Constantia" panose="02030602050306030303" pitchFamily="18" charset="0"/>
              </a:rPr>
              <a:t>όρια γιατί σ’ αγαπώ</a:t>
            </a:r>
            <a:r>
              <a:rPr lang="el-GR" sz="3200" dirty="0" smtClean="0">
                <a:solidFill>
                  <a:srgbClr val="231F20"/>
                </a:solidFill>
                <a:latin typeface="Constantia" panose="02030602050306030303" pitchFamily="18" charset="0"/>
              </a:rPr>
              <a:t>!»</a:t>
            </a:r>
            <a:endParaRPr lang="el-GR" sz="3200" dirty="0">
              <a:latin typeface="Constantia" panose="02030602050306030303"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BD8C12A-C98F-45AB-ADA8-1817A4C89410}"/>
              </a:ext>
            </a:extLst>
          </p:cNvPr>
          <p:cNvSpPr>
            <a:spLocks noGrp="1"/>
          </p:cNvSpPr>
          <p:nvPr>
            <p:ph type="title"/>
          </p:nvPr>
        </p:nvSpPr>
        <p:spPr/>
        <p:txBody>
          <a:bodyPr/>
          <a:lstStyle/>
          <a:p>
            <a:pPr algn="ctr"/>
            <a:r>
              <a:rPr lang="el-GR" sz="4800" dirty="0">
                <a:latin typeface="Constantia" panose="02030602050306030303" pitchFamily="18" charset="0"/>
              </a:rPr>
              <a:t>ΕΠΙΛΟΓΟΣ…</a:t>
            </a:r>
            <a:endParaRPr lang="el-GR" dirty="0">
              <a:latin typeface="Constantia" panose="02030602050306030303" pitchFamily="18" charset="0"/>
            </a:endParaRPr>
          </a:p>
        </p:txBody>
      </p:sp>
      <p:pic>
        <p:nvPicPr>
          <p:cNvPr id="4" name="Picture 1" descr="10 αποφθέγματα του Στίβεν Χόκινγκ! | Euronews">
            <a:extLst>
              <a:ext uri="{FF2B5EF4-FFF2-40B4-BE49-F238E27FC236}">
                <a16:creationId xmlns:a16="http://schemas.microsoft.com/office/drawing/2014/main" xmlns="" id="{A20EC050-A7C4-402D-8A8F-8CC0064B615D}"/>
              </a:ext>
            </a:extLst>
          </p:cNvPr>
          <p:cNvPicPr>
            <a:picLocks noGrp="1" noChangeAspect="1" noChangeArrowheads="1"/>
          </p:cNvPicPr>
          <p:nvPr>
            <p:ph idx="1"/>
          </p:nvPr>
        </p:nvPicPr>
        <p:blipFill>
          <a:blip r:embed="rId2" cstate="print"/>
          <a:srcRect/>
          <a:stretch>
            <a:fillRect/>
          </a:stretch>
        </p:blipFill>
        <p:spPr bwMode="auto">
          <a:xfrm>
            <a:off x="1264223" y="1774825"/>
            <a:ext cx="6615553" cy="4625975"/>
          </a:xfrm>
          <a:prstGeom prst="rect">
            <a:avLst/>
          </a:prstGeom>
          <a:noFill/>
          <a:ln w="9525" algn="in">
            <a:noFill/>
            <a:miter lim="800000"/>
            <a:headEnd/>
            <a:tailEnd/>
          </a:ln>
        </p:spPr>
      </p:pic>
    </p:spTree>
    <p:extLst>
      <p:ext uri="{BB962C8B-B14F-4D97-AF65-F5344CB8AC3E}">
        <p14:creationId xmlns:p14="http://schemas.microsoft.com/office/powerpoint/2010/main" val="20525698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Ξύλινο Διακοσμητικό &quot;Ευχαριστούμε πολύ&quot; - Gift &amp; Design">
            <a:extLst>
              <a:ext uri="{FF2B5EF4-FFF2-40B4-BE49-F238E27FC236}">
                <a16:creationId xmlns:a16="http://schemas.microsoft.com/office/drawing/2014/main" xmlns="" id="{1BDF33C3-A291-46B0-8A42-F64F51847DA6}"/>
              </a:ext>
            </a:extLst>
          </p:cNvPr>
          <p:cNvPicPr>
            <a:picLocks noGrp="1" noChangeAspect="1" noChangeArrowheads="1"/>
          </p:cNvPicPr>
          <p:nvPr>
            <p:ph idx="1"/>
          </p:nvPr>
        </p:nvPicPr>
        <p:blipFill>
          <a:blip r:embed="rId2" cstate="print"/>
          <a:srcRect/>
          <a:stretch>
            <a:fillRect/>
          </a:stretch>
        </p:blipFill>
        <p:spPr bwMode="auto">
          <a:xfrm>
            <a:off x="2460567" y="2278075"/>
            <a:ext cx="4222865" cy="3167149"/>
          </a:xfrm>
          <a:prstGeom prst="rect">
            <a:avLst/>
          </a:prstGeom>
          <a:noFill/>
        </p:spPr>
      </p:pic>
    </p:spTree>
    <p:extLst>
      <p:ext uri="{BB962C8B-B14F-4D97-AF65-F5344CB8AC3E}">
        <p14:creationId xmlns:p14="http://schemas.microsoft.com/office/powerpoint/2010/main" val="38706299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Λειτουργική μονάδα">
  <a:themeElements>
    <a:clrScheme name="Λειτουργική μονάδα">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Λειτουργική μονάδα">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Λειτουργική μονάδ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238</TotalTime>
  <Words>301</Words>
  <Application>Microsoft Office PowerPoint</Application>
  <PresentationFormat>Προβολή στην οθόνη (4:3)</PresentationFormat>
  <Paragraphs>47</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Λειτουργική μονάδα</vt:lpstr>
      <vt:lpstr>Γονείς &amp; Παιδιά: από την ενοχή και το βάρος στην κατανόηση και στα όρια</vt:lpstr>
      <vt:lpstr>ΟΡΙΑ…</vt:lpstr>
      <vt:lpstr>Τα όρια λοιπόν…</vt:lpstr>
      <vt:lpstr>ΓΙΑΤΙ ΧΡΕΙΑΖΟΝΤΑΙ</vt:lpstr>
      <vt:lpstr>ΠΩΣ ΒΟΗΘΑΜΕ ΤΑ ΠΑΙΔΙΑ</vt:lpstr>
      <vt:lpstr>ΑΠΟΤΕΛΕΣΜΑΤΙΚΗ ΕΠΙΚΟΙΝΩΝΙΑ</vt:lpstr>
      <vt:lpstr>ΕΝΣΥΝΑΙΣΘΗΣΗ</vt:lpstr>
      <vt:lpstr>ΕΠΙΛΟΓΟΣ…</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ΣΧΟΛΙΚΟΣ ΕΚΦΟΒΙΣΜΟΣ, ΒΙΑ, ΕΠΙΘΕΤΙΚΟΤΗΤΑ  - ΤΙ ΣΥΜΒΑΙΝΕΙ ΤΕΛΙΚΑ;</dc:title>
  <dc:creator>Psych2</dc:creator>
  <cp:lastModifiedBy>user</cp:lastModifiedBy>
  <cp:revision>42</cp:revision>
  <dcterms:created xsi:type="dcterms:W3CDTF">2024-11-11T11:11:35Z</dcterms:created>
  <dcterms:modified xsi:type="dcterms:W3CDTF">2025-12-16T17:39:38Z</dcterms:modified>
</cp:coreProperties>
</file>